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76" r:id="rId6"/>
    <p:sldId id="260" r:id="rId7"/>
    <p:sldId id="277" r:id="rId8"/>
    <p:sldId id="261" r:id="rId9"/>
    <p:sldId id="278" r:id="rId10"/>
    <p:sldId id="262" r:id="rId11"/>
    <p:sldId id="279" r:id="rId12"/>
    <p:sldId id="280" r:id="rId13"/>
    <p:sldId id="263" r:id="rId14"/>
    <p:sldId id="264" r:id="rId15"/>
    <p:sldId id="265" r:id="rId16"/>
    <p:sldId id="281" r:id="rId17"/>
    <p:sldId id="266" r:id="rId18"/>
    <p:sldId id="267" r:id="rId19"/>
    <p:sldId id="268" r:id="rId20"/>
    <p:sldId id="269" r:id="rId21"/>
    <p:sldId id="285" r:id="rId22"/>
    <p:sldId id="270" r:id="rId23"/>
    <p:sldId id="271" r:id="rId24"/>
    <p:sldId id="272" r:id="rId25"/>
    <p:sldId id="273" r:id="rId26"/>
    <p:sldId id="274" r:id="rId27"/>
    <p:sldId id="282" r:id="rId28"/>
    <p:sldId id="275" r:id="rId29"/>
    <p:sldId id="283" r:id="rId30"/>
    <p:sldId id="284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DE6B-0DE6-4730-9E2F-439F09064AD5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4F3C58-1917-45D1-810B-09D0A701D70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56C56-2337-43AF-8F51-5060905F1C67}" type="datetimeFigureOut">
              <a:rPr lang="en-US" smtClean="0"/>
              <a:pPr/>
              <a:t>3/14/2011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mx6maAOOfxQ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google.com/imgres?imgurl=http://mwhhonourswiki2009-per4.wikispaces.com/file/view/Mendel_Gregor_1822-1884.jpg/94740310/Mendel_Gregor_1822-1884.jpg&amp;imgrefurl=http://mwhhonourswiki2009-per4.wikispaces.com/genetics&amp;usg=__esj8WVYfm3-RMSrZBGoX0uBWRW4=&amp;h=1433&amp;w=1201&amp;sz=148&amp;hl=en&amp;start=3&amp;itbs=1&amp;tbnid=Yh07qygPzny-xM:&amp;tbnh=150&amp;tbnw=126&amp;prev=/images?q=gregor+mendel&amp;hl=en&amp;safe=active&amp;gbv=2&amp;tbs=isch: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.bp.blogspot.com/_DZH2cmCoois/Rd8Uf-4z8CI/AAAAAAAABCo/EKzhU4Ve7Hk/s400/ABO_Punnett_square_3.jpg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ages.google.com/imgres?imgurl=http://blog.savcds.org/swanson/files/2010/01/mendel.png&amp;imgrefurl=http://blog.savcds.org/swanson/2010/01/05/peas-mama-can-i-have-those-genes/&amp;usg=__cSXDx_MADzc17MSi67r8yTJlFGk=&amp;h=400&amp;w=321&amp;sz=295&amp;hl=en&amp;start=11&amp;um=1&amp;itbs=1&amp;tbnid=514QYo8c2yKiAM:&amp;tbnh=124&amp;tbnw=100&amp;prev=/images?q=mendel's+pea+plants&amp;um=1&amp;hl=en&amp;safe=active&amp;rlz=1T4DKUS_enUS267US267&amp;tbs=isch:1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scq.ubc.ca/wp-content/mendel.jpg&amp;imgrefurl=http://www.scq.ubc.ca/a-monks-flourishing-garden-the-basics-of-molecular-biology-explained/&amp;usg=__mhUxoEsUViNFb91b_9rDA61wCyE=&amp;h=239&amp;w=396&amp;sz=52&amp;hl=en&amp;start=4&amp;um=1&amp;itbs=1&amp;tbnid=A1tsgmCouGm2GM:&amp;tbnh=75&amp;tbnw=124&amp;prev=/images?q=mendel&amp;um=1&amp;hl=en&amp;safe=active&amp;sa=N&amp;tbs=isch: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www.dnalc.org/content/c16/16162/16162_pea4.jpg&amp;imgrefurl=http://www.dnalc.org/view/16162-Gallery-2-Album-Bernay-1876-93-Illustration-of-Pea-Plants.html&amp;usg=__wfJ6ZoEzovr3WwHIh0vWbrJDS1I=&amp;h=632&amp;w=424&amp;sz=92&amp;hl=en&amp;start=5&amp;um=1&amp;itbs=1&amp;tbnid=07lPCcbZVHYPHM:&amp;tbnh=137&amp;tbnw=92&amp;prev=/images?q=mendel's+pea+plants&amp;um=1&amp;hl=en&amp;safe=active&amp;rlz=1T4DKUS_enUS267US267&amp;tbs=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mac122.icu.ac.jp/gen-ed/mendel-gifs/04-mendel-1st-exp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INTRODUCTION TO GENETICS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11 – </a:t>
            </a:r>
            <a:r>
              <a:rPr lang="en-US" dirty="0" err="1" smtClean="0"/>
              <a:t>Gregor</a:t>
            </a:r>
            <a:r>
              <a:rPr lang="en-US" dirty="0" smtClean="0"/>
              <a:t> Mendel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PRINCIPLE OF SEGREGATION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MENDEL’S 2</a:t>
            </a:r>
            <a:r>
              <a:rPr lang="en-US" sz="3600" b="1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396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Principle of Segregation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Alleles for traits are separated during gamete formation.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Crossed the 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plants to see what happened to the recessive traits.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 is the 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generation.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Results – ¼ pure for tallness,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½ Had alleles for tall &amp; short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¼ were short.</a:t>
            </a:r>
          </a:p>
        </p:txBody>
      </p:sp>
      <p:pic>
        <p:nvPicPr>
          <p:cNvPr id="6" name="Picture 2" descr="http://library.thinkquest.org/C004367/media/mende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828800"/>
            <a:ext cx="4000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PRINCIPLE OF SEGREGATION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CONT’D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4038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Conclusion: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Alleles for tall and short were segregated during gamete formation.</a:t>
            </a: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Each gamete only carries one allele for each gene.</a:t>
            </a:r>
          </a:p>
          <a:p>
            <a:pPr lvl="0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See Fig. 11-5, pg. 266</a:t>
            </a:r>
            <a:endParaRPr lang="en-US" sz="3000" dirty="0"/>
          </a:p>
        </p:txBody>
      </p:sp>
      <p:pic>
        <p:nvPicPr>
          <p:cNvPr id="64516" name="Picture 4" descr="http://www.scienceclarified.com/images/uesc_07_img0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86000"/>
            <a:ext cx="41719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28601"/>
            <a:ext cx="5181600" cy="761999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GREGOR MENDEL</a:t>
            </a:r>
            <a:endParaRPr lang="en-US" dirty="0"/>
          </a:p>
        </p:txBody>
      </p:sp>
      <p:pic>
        <p:nvPicPr>
          <p:cNvPr id="62468" name="Picture 4" descr="http://www.softchalk.com/lessonchallenge/lesson/genetics/Mendel_and_pea_plants_f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600200"/>
            <a:ext cx="47910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11-2  PROBABILITY AND PUNNETT SQUARES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533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Probability – the likelihood that a certain event will occur.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Flipping a coin = 50% chance of head &amp; 50% chance of tails,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chances of getting heads is ½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in 2 (1:2).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11-6, pg. 267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Probability can be used to predict the outcome of genetic crosses.</a:t>
            </a:r>
          </a:p>
          <a:p>
            <a:endParaRPr lang="en-US" dirty="0"/>
          </a:p>
        </p:txBody>
      </p:sp>
      <p:pic>
        <p:nvPicPr>
          <p:cNvPr id="26626" name="Picture 2" descr="http://academic.kellogg.edu/mckayg/buad112/web/pres/coin%20fli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600200"/>
            <a:ext cx="3409950" cy="3941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PROBABILITY AND PUNNETT SQUARES CONT’D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5638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b="1" u="sng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 Square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used to show the possible gene combinations from a cross.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Genotype – Genetic make up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Uses letters to show the 2 alleles.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Capital letter = dominant 		allele 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lowercase letter  =  recessive 		allele.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Ex. – Mendel’s pea plants – T = tall plants and t = short plants.</a:t>
            </a: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Phenotype – Physical appearance of an organism – this does not have to be the same as the genotype.</a:t>
            </a:r>
            <a:endParaRPr lang="en-US" dirty="0"/>
          </a:p>
        </p:txBody>
      </p:sp>
      <p:pic>
        <p:nvPicPr>
          <p:cNvPr id="24582" name="Picture 6" descr="http://www.iq.poquoson.org/2001vasol/eocbio/eocbio0132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551" y="2209800"/>
            <a:ext cx="3140449" cy="3101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PUNNET SQUARE VOCABULARY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876800" cy="5791200"/>
          </a:xfrm>
        </p:spPr>
        <p:txBody>
          <a:bodyPr>
            <a:noAutofit/>
          </a:bodyPr>
          <a:lstStyle/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– Individuals re “pure”.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Alleles are the same.</a:t>
            </a:r>
          </a:p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Dominant – 2 dominant alleles,  shows dominant phenotype.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 capital letters:  TT (tall plant)</a:t>
            </a:r>
          </a:p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Recessive – 2 recessive alleles, shows recessive phenotype.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 lowercase letters: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(short plant)</a:t>
            </a:r>
          </a:p>
        </p:txBody>
      </p:sp>
      <p:pic>
        <p:nvPicPr>
          <p:cNvPr id="22530" name="Picture 2" descr="http://i120.photobucket.com/albums/o188/halftrees/punne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7186" y="1905000"/>
            <a:ext cx="4192014" cy="3154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PUNNETT SQUARE VOCAB CONTINUED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143000"/>
            <a:ext cx="5105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Heterozygous – 1 dominant and 1 recessive allele. 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Phenotype =  dominant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pass the recessive allele to offspring.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Represented by 1 capital and one lowercase letter:  </a:t>
            </a:r>
          </a:p>
          <a:p>
            <a:pPr lvl="1">
              <a:buBlip>
                <a:blip r:embed="rId3"/>
              </a:buBlip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tallplant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See Fig. 11-8, pg. 269.</a:t>
            </a:r>
          </a:p>
          <a:p>
            <a:endParaRPr lang="en-US" dirty="0"/>
          </a:p>
        </p:txBody>
      </p:sp>
      <p:pic>
        <p:nvPicPr>
          <p:cNvPr id="5" name="Picture 4" descr="http://upload.wikimedia.org/wikipedia/commons/thumb/f/f6/Punnett_square_mendel_flowers_it.svg/550px-Punnett_square_mendel_flowers_it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676400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HOW TO MAKE </a:t>
            </a:r>
            <a:r>
              <a:rPr lang="en-US" sz="3600" b="1" smtClean="0">
                <a:latin typeface="Times New Roman" pitchFamily="18" charset="0"/>
                <a:cs typeface="Times New Roman" pitchFamily="18" charset="0"/>
              </a:rPr>
              <a:t>A PUNNETT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SQUARE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524001"/>
            <a:ext cx="41148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Steps to creating and solving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squares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Crossing a tall plant with a short plant 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Tall = TT   X	Short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 Place the alleles of the cross on the top and sides of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10200" y="1676401"/>
          <a:ext cx="3048000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143000"/>
                <a:gridCol w="1371600"/>
              </a:tblGrid>
              <a:tr h="6096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9576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6823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10200" y="3962400"/>
            <a:ext cx="3048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 plants here are Tall (Phenotype) and heterozygous (genotype).  </a:t>
            </a:r>
          </a:p>
          <a:p>
            <a:r>
              <a:rPr lang="en-US" dirty="0" smtClean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676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2362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3352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2514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2514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33528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391400" y="3352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56388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dbl" dirty="0" smtClean="0">
                <a:latin typeface="Times New Roman" pitchFamily="18" charset="0"/>
                <a:cs typeface="Times New Roman" pitchFamily="18" charset="0"/>
              </a:rPr>
              <a:t>Cross two heterozygous individuals and show the results in a </a:t>
            </a:r>
            <a:r>
              <a:rPr lang="en-US" sz="2800" b="1" u="dbl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800" b="1" u="dbl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4" grpId="0" build="p"/>
      <p:bldP spid="15" grpId="0" build="p"/>
      <p:bldP spid="16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54162"/>
          </a:xfrm>
        </p:spPr>
        <p:txBody>
          <a:bodyPr>
            <a:normAutofit fontScale="90000"/>
          </a:bodyPr>
          <a:lstStyle/>
          <a:p>
            <a:r>
              <a:rPr lang="en-US" sz="4000" b="1" u="dbl" dirty="0" smtClean="0"/>
              <a:t>Cross two heterozygous individuals and show the results in a </a:t>
            </a:r>
            <a:r>
              <a:rPr lang="en-US" sz="4000" b="1" u="dbl" dirty="0" err="1" smtClean="0"/>
              <a:t>Punnett</a:t>
            </a:r>
            <a:r>
              <a:rPr lang="en-US" sz="4000" b="1" u="dbl" dirty="0" smtClean="0"/>
              <a:t> Square.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2590800" y="1981200"/>
          <a:ext cx="4114800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524000"/>
                <a:gridCol w="2057400"/>
              </a:tblGrid>
              <a:tr h="5943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3716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Heterozygous Tall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x Heterozygous Tall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272677"/>
            <a:ext cx="8915400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Phenotypes of offspring:  3 tall and 1 short plant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Ratio is 3:1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Genotypes of offspring: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1 Homozygous dominant (TT),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2 heterozygous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and 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1 Homozygous recessive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Ratio is 1:2:1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57800" y="2819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05200" y="3505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10200" y="3505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429000" y="220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21336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667000" y="2667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3581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dirty="0" smtClean="0"/>
              <a:t>Probabilities Predict Averages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0"/>
            <a:ext cx="487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Probabilities are used to predict the average outcome of 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LARGE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number of events and cannot be used to predict the outcome of individual events.</a:t>
            </a:r>
          </a:p>
          <a:p>
            <a:endParaRPr lang="en-US" dirty="0"/>
          </a:p>
        </p:txBody>
      </p:sp>
      <p:pic>
        <p:nvPicPr>
          <p:cNvPr id="16386" name="Picture 2" descr="http://www.cartoonstock.com/lowres/shr1126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600200"/>
            <a:ext cx="3583305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990600"/>
            <a:ext cx="723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Genetics  - study of heredity – this is at the core of the study of biology.</a:t>
            </a: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All organisms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 set of characteristics inherited from its parent or parents.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t3.gstatic.com/images?q=tbn:Yh07qygPzny-xM:http://mwhhonourswiki2009-per4.wikispaces.com/file/view/Mendel_Gregor_1822-1884.jpg/94740310/Mendel_Gregor_1822-1884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685800"/>
            <a:ext cx="12001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http://www.uga.edu/srel/kidsdoscience/images/genetics-puppe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33800"/>
            <a:ext cx="2857500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30362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11-3 EXPLORING MENDELIAN GENETICS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4343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Independent Assortment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Principle of Independent Assortment – Genes for different traits can segregate independently during the formation of gametes.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Mendel found that the alleles for seed shape segregate independently of the alleles for seed color.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22530" name="Picture 2" descr="http://www.bio.miami.edu/~cmallery/150/mitosis/sf9x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057400"/>
            <a:ext cx="4533900" cy="3168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Dihybrid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Cross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48690"/>
            <a:ext cx="44196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crossing of individuals to study 2 traits.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Mendel crossed homozygous dominant plants for seed color (yellow) and seed shape (round) with plants homozygous recessive for seed color (green) and seed shape wrinkled.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Dominant gene (color):  Y = yellow; recessive gene:  y = green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Dominant gene (shape):  R = round; recessive gene:  r = wrinkled</a:t>
            </a:r>
          </a:p>
          <a:p>
            <a:endParaRPr lang="en-US" dirty="0"/>
          </a:p>
        </p:txBody>
      </p:sp>
      <p:pic>
        <p:nvPicPr>
          <p:cNvPr id="20482" name="Picture 2" descr="http://media-2.web.britannica.com/eb-media/46/109046-004-581CDD7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371600"/>
            <a:ext cx="3838575" cy="467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DIHYBRID CROSS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685800"/>
            <a:ext cx="670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Genotype of the cross:  RRYY x.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(this is the F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generation)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Phenotype of the cross – RRYY – round &amp; yellow;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wrinkled &amp; green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5146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981200"/>
          <a:ext cx="54864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143000"/>
                <a:gridCol w="1143000"/>
                <a:gridCol w="12192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33600" y="2514601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25146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25146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25146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3962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0" y="3124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4953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5867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290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4360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62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290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482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5052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482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674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48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1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5052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6482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7912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086600" y="2209800"/>
            <a:ext cx="17526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ALL offspring are Round &amp; Yellow</a:t>
            </a:r>
          </a:p>
          <a:p>
            <a:endParaRPr lang="en-US" dirty="0" smtClean="0"/>
          </a:p>
          <a:p>
            <a:r>
              <a:rPr lang="en-US" dirty="0" smtClean="0"/>
              <a:t>See Fig. 11-9, pg. 270.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DIHYBRID ON YOUR OWN.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90600"/>
            <a:ext cx="5943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Cross two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offispring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of the F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Generation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4478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Genotype of cross: 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1447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2057400"/>
          <a:ext cx="6096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95400"/>
                <a:gridCol w="14478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76400" y="4191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RY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236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76400" y="3200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743200" y="3276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RRYY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0" y="3276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864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3276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4114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4864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7056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5105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819400" y="502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1148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410200" y="502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629400" y="502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52600" y="609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819400" y="6019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91000" y="594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86400" y="594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267200" y="1295400"/>
            <a:ext cx="2743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See Fig. 11-1, pg. 271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  <p:bldP spid="32" grpId="0" build="p"/>
      <p:bldP spid="3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4876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Crossing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 produces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Results:  The recessive phenotype did reappear in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generation.  Mendel’s ratio of phenotypes was 9:3:3:1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9- round/yellow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3:  round/green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 – wrinkled/yellow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 – wrinkled/green plant</a:t>
            </a:r>
          </a:p>
          <a:p>
            <a:endParaRPr lang="en-US" dirty="0"/>
          </a:p>
        </p:txBody>
      </p:sp>
      <p:pic>
        <p:nvPicPr>
          <p:cNvPr id="8194" name="Picture 2" descr="http://www.biologycorner.com/resources/dihybrid_cro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36671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Summary of Mendel’s Principles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5715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 Inheritance of characteristics is determined by genes that are passed from parent to offspring in sexually reproducing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organims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Genes exist in 2 forms (alleles) </a:t>
            </a:r>
          </a:p>
          <a:p>
            <a:pPr marL="914400" lvl="1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 one dominant and one recessive.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 Sexually reproducing organisms: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a.   2 copies of each gene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(1)  1 from each parent.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 Alleles for each gene segregate independently of each other.</a:t>
            </a:r>
          </a:p>
          <a:p>
            <a:endParaRPr lang="en-US" dirty="0"/>
          </a:p>
        </p:txBody>
      </p:sp>
      <p:pic>
        <p:nvPicPr>
          <p:cNvPr id="6146" name="Picture 2" descr="http://ecx.images-amazon.com/images/I/51Xq-Ia%2BTYL._SL16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2647" y="2057400"/>
            <a:ext cx="2344103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Beyond Dominant and Recessive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19200"/>
            <a:ext cx="5029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all genes show simple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Mendelian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inheritance.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Majority have more than 2 alleles or are controlled by more than one gene.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alleles are neither dominant, nor recessive and many traits are controlled by multiple alleles or multiple genes.</a:t>
            </a:r>
            <a:endParaRPr lang="en-US" dirty="0" smtClean="0"/>
          </a:p>
          <a:p>
            <a:pPr>
              <a:buBlip>
                <a:blip r:embed="rId3"/>
              </a:buBlip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098" name="Picture 2" descr="http://www.biotechnologyonline.gov.au/images/contentpages/sm_dogfo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999" y="1447800"/>
            <a:ext cx="2884825" cy="4250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Beyond Dominant and Recessive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43000"/>
            <a:ext cx="495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Incomplete Dominance –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NEITHER allele is dominant.</a:t>
            </a:r>
          </a:p>
          <a:p>
            <a:pPr lvl="1">
              <a:buBlip>
                <a:blip r:embed="rId3"/>
              </a:buBlip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Heterozygous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phenotype is in between the homozygous phenotypes.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Japanese four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o’clocks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	flowers  show incomplete 	dominance.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cross of red plants (RR) with 	white plants (WW), creates 	offspring that are all pink 	(RW).  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11.11, pg. 272.</a:t>
            </a:r>
          </a:p>
          <a:p>
            <a:endParaRPr lang="en-US" dirty="0"/>
          </a:p>
        </p:txBody>
      </p:sp>
      <p:pic>
        <p:nvPicPr>
          <p:cNvPr id="68610" name="Picture 2" descr="http://www.emc.maricopa.edu/faculty/farabee/BIOBK/incomdo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1600200"/>
            <a:ext cx="4762500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CODOMINANCE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502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BOTH alleles are equally dominant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Both appear in the phenotype of the heterozygote.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chicken which has black feathers is crossed with a chicken that has white feathers. 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offspring have both black &amp; white feathers.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Also happens with cattle that combine white and red, creating roan cattle that have both red &amp; white hairs.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Known as “roan”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endParaRPr lang="en-US" dirty="0"/>
          </a:p>
        </p:txBody>
      </p:sp>
      <p:pic>
        <p:nvPicPr>
          <p:cNvPr id="6148" name="Picture 4" descr="http://www.biologycorner.com/resources/roanc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343400"/>
            <a:ext cx="3050628" cy="2057400"/>
          </a:xfrm>
          <a:prstGeom prst="rect">
            <a:avLst/>
          </a:prstGeom>
          <a:noFill/>
        </p:spPr>
      </p:pic>
      <p:pic>
        <p:nvPicPr>
          <p:cNvPr id="6150" name="Picture 6" descr="http://www.cccoe.net/genetics/daddy/chick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43000"/>
            <a:ext cx="2501004" cy="2897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Multiple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6172200" cy="5486400"/>
          </a:xfrm>
        </p:spPr>
        <p:txBody>
          <a:bodyPr>
            <a:normAutofit fontScale="92500" lnSpcReduction="10000"/>
          </a:bodyPr>
          <a:lstStyle/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Traits that controlled by more than 2 alleles.</a:t>
            </a: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 Examples: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Coat color in rabbits is controlled by at least 4 alleles.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Human blood type is controlled by multiple alleles – There are four possible blood types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A blood;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B blood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AB blood; and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ii O = O blood (recessive blood type)</a:t>
            </a:r>
          </a:p>
          <a:p>
            <a:pPr lvl="3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 negative = “universal donor” because EVERYONE can receive O negative blood..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4098" name="Picture 2" descr="http://www.occc.edu/biologylabs/Images/Tutorial_Genetics_Images/rbc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219200"/>
            <a:ext cx="2008909" cy="2762250"/>
          </a:xfrm>
          <a:prstGeom prst="rect">
            <a:avLst/>
          </a:prstGeom>
          <a:noFill/>
        </p:spPr>
      </p:pic>
      <p:pic>
        <p:nvPicPr>
          <p:cNvPr id="4102" name="Picture 6" descr="http://3.bp.blogspot.com/_DZH2cmCoois/Rd8Ucu4z8BI/AAAAAAAABCg/LjPW06AqP4k/s400/ABO_Punnett_square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114800"/>
            <a:ext cx="3231266" cy="1276350"/>
          </a:xfrm>
          <a:prstGeom prst="rect">
            <a:avLst/>
          </a:prstGeom>
          <a:noFill/>
        </p:spPr>
      </p:pic>
      <p:pic>
        <p:nvPicPr>
          <p:cNvPr id="4104" name="Picture 8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16600" y="5334000"/>
            <a:ext cx="3327400" cy="128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GREGOR MENDEL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62000" y="1143000"/>
            <a:ext cx="4114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Father of genetics – Austrian monk &amp; mathematician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charge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monestary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gardens and his work here changed biology forever.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Worked with pea plants to discover how traits were passed from parent to offspring.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  <p:pic>
        <p:nvPicPr>
          <p:cNvPr id="5" name="Picture 4" descr="gregor mend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22927" y="1524000"/>
            <a:ext cx="3392423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Polygenic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105400" cy="5410199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Characteristics controlled by MANY genes.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traits show a wide variety of phenotypes.</a:t>
            </a:r>
          </a:p>
          <a:p>
            <a:pPr lvl="0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skin color is controlled by at least 4 different genes;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human hair color.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2050" name="Picture 2" descr="http://ocw.tufts.edu/data/51/551169/551281_x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4343400" cy="2891463"/>
          </a:xfrm>
          <a:prstGeom prst="rect">
            <a:avLst/>
          </a:prstGeom>
          <a:noFill/>
        </p:spPr>
      </p:pic>
      <p:pic>
        <p:nvPicPr>
          <p:cNvPr id="2052" name="Picture 4" descr="http://anthro.palomar.edu/adapt/images/skin_color_ran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76400"/>
            <a:ext cx="366712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GREGOR MENDEL – CONT’D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7010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Self-pollination – when the pollen (male part) fertilizes the egg of the same plant – this is how most plants reproduce.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created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true-breeding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plants – he allowed the plants to self-pollinate so that the offspring were identical to the parent.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 stock of true breeding plants were all tall, one was all short, one had green seeds and one had yellow seeds.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  <p:pic>
        <p:nvPicPr>
          <p:cNvPr id="4" name="Picture 3" descr="gregor mend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4343400"/>
            <a:ext cx="1856232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GREGOR MENDEL –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2438400"/>
          </a:xfrm>
        </p:spPr>
        <p:txBody>
          <a:bodyPr>
            <a:normAutofit fontScale="25000" lnSpcReduction="20000"/>
          </a:bodyPr>
          <a:lstStyle/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Mendel then </a:t>
            </a:r>
            <a:r>
              <a:rPr lang="en-US" sz="11200" b="1" dirty="0" smtClean="0">
                <a:latin typeface="Times New Roman" pitchFamily="18" charset="0"/>
                <a:cs typeface="Times New Roman" pitchFamily="18" charset="0"/>
              </a:rPr>
              <a:t>cross-pollinated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the true-breeding </a:t>
            </a:r>
          </a:p>
          <a:p>
            <a:pPr lvl="1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These made up what are called the F</a:t>
            </a:r>
            <a:r>
              <a:rPr lang="en-US" sz="11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Generation or 1</a:t>
            </a:r>
            <a:r>
              <a:rPr lang="en-US" sz="112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 Filial Generation</a:t>
            </a:r>
          </a:p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Mendel hand pollinated his plants to control the traits he wanted to study.</a:t>
            </a:r>
          </a:p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See Fig. 11-2.</a:t>
            </a:r>
          </a:p>
          <a:p>
            <a:endParaRPr lang="en-US" dirty="0"/>
          </a:p>
        </p:txBody>
      </p:sp>
      <p:pic>
        <p:nvPicPr>
          <p:cNvPr id="56322" name="Picture 2" descr="http://www.dnalc.org/content/c16/16173/16173_mendelno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662680"/>
            <a:ext cx="2590800" cy="3195320"/>
          </a:xfrm>
          <a:prstGeom prst="rect">
            <a:avLst/>
          </a:prstGeom>
          <a:noFill/>
        </p:spPr>
      </p:pic>
      <p:pic>
        <p:nvPicPr>
          <p:cNvPr id="56324" name="Picture 4" descr="http://t0.gstatic.com/images?q=tbn:514QYo8c2yKiAM:http://blog.savcds.org/swanson/files/2010/01/mendel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3733800"/>
            <a:ext cx="2171700" cy="26929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9000" y="4343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MENDEL’S NOTES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rot="10800000">
            <a:off x="2743200" y="4648200"/>
            <a:ext cx="685800" cy="18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b="1" u="sng" dirty="0" smtClean="0"/>
              <a:t>Genes and Dominance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u="sng" dirty="0" smtClean="0"/>
              <a:t>MENDEL</a:t>
            </a:r>
            <a:endParaRPr lang="en-US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1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Trait – is a specific characteristic such as seed color or plant height which varies from one individual to another.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studied seven traits in the pea plant.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studied two contrasting traits at a time: 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green seed color vs. yellow seed color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short plants vs. tall plants.</a:t>
            </a:r>
          </a:p>
        </p:txBody>
      </p:sp>
      <p:pic>
        <p:nvPicPr>
          <p:cNvPr id="34818" name="Picture 2" descr="http://t0.gstatic.com/images?q=tbn:A1tsgmCouGm2GM:http://www.scq.ubc.ca/wp-content/mende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951156"/>
            <a:ext cx="2438400" cy="1474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MENDEL’S EXPERIMENTS CONT’D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4724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Parent generation (P generation)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true-breeding plants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by self-pollination. 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“pure” for their traits.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First Filial generation (F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generation)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cross-pollinated the P generation.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 plants that were tall were crossed with P plants that were short.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Hybrid – the offspring that results from a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cross between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parents with different traits.</a:t>
            </a:r>
          </a:p>
          <a:p>
            <a:endParaRPr lang="en-US" sz="2200" dirty="0"/>
          </a:p>
        </p:txBody>
      </p:sp>
      <p:pic>
        <p:nvPicPr>
          <p:cNvPr id="58370" name="Picture 2" descr="http://t3.gstatic.com/images?q=tbn:07lPCcbZVHYPHM:http://www.dnalc.org/content/c16/16162/16162_pea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447800"/>
            <a:ext cx="2609709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GENES &amp; DOMINANCE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MENDEL – CONT’D.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295401"/>
            <a:ext cx="4267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Principle of Dominance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Some alleles are dominant and some alleles are recessive.</a:t>
            </a:r>
          </a:p>
          <a:p>
            <a:pPr lvl="0">
              <a:buBlip>
                <a:blip r:embed="rId3"/>
              </a:buBlip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Mendel crossed tall plants with short plants,  all F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plants were tall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“short” disappeared.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Mendel drew 2 conclusions: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Traits are determined by “factors” which are passed from 1 generation to the next; and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Each trait was controlled by 2 contrasting forms.</a:t>
            </a:r>
          </a:p>
          <a:p>
            <a:pPr lvl="2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Allele – different forms of a gene (the “factor”). </a:t>
            </a:r>
          </a:p>
        </p:txBody>
      </p:sp>
      <p:pic>
        <p:nvPicPr>
          <p:cNvPr id="30722" name="Picture 2" descr="http://www.riken.go.jp/engn/r-navi/trivia/006/image/mend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20215"/>
            <a:ext cx="4396795" cy="3011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GENES &amp; DOMINANCE CONT’D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5029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MENDEL’S CONCLUSIONS: 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Dominant allele will always appear in the organism.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Recessive allele must have 2 alleles.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found the “short” allele was recessive.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0418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981200"/>
            <a:ext cx="4002405" cy="3300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2286</TotalTime>
  <Words>1071</Words>
  <Application>Microsoft Office PowerPoint</Application>
  <PresentationFormat>On-screen Show (4:3)</PresentationFormat>
  <Paragraphs>370</Paragraphs>
  <Slides>30</Slides>
  <Notes>30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Office Theme</vt:lpstr>
      <vt:lpstr>INTRODUCTION TO GENETICS </vt:lpstr>
      <vt:lpstr>INTRODUCTION  </vt:lpstr>
      <vt:lpstr>GREGOR MENDEL</vt:lpstr>
      <vt:lpstr>GREGOR MENDEL – CONT’D</vt:lpstr>
      <vt:lpstr>GREGOR MENDEL – CONT’D</vt:lpstr>
      <vt:lpstr>Genes and Dominance MENDEL</vt:lpstr>
      <vt:lpstr>MENDEL’S EXPERIMENTS CONT’D</vt:lpstr>
      <vt:lpstr>GENES &amp; DOMINANCE MENDEL – CONT’D.</vt:lpstr>
      <vt:lpstr>GENES &amp; DOMINANCE CONT’D</vt:lpstr>
      <vt:lpstr>PRINCIPLE OF SEGREGATION MENDEL’S 2ND</vt:lpstr>
      <vt:lpstr>PRINCIPLE OF SEGREGATION CONT’D</vt:lpstr>
      <vt:lpstr>Slide 12</vt:lpstr>
      <vt:lpstr>11-2  PROBABILITY AND PUNNETT SQUARES</vt:lpstr>
      <vt:lpstr>PROBABILITY AND PUNNETT SQUARES CONT’D</vt:lpstr>
      <vt:lpstr>PUNNET SQUARE VOCABULARY</vt:lpstr>
      <vt:lpstr>PUNNETT SQUARE VOCAB CONTINUED </vt:lpstr>
      <vt:lpstr>HOW TO MAKE A PUNNETT SQUARE</vt:lpstr>
      <vt:lpstr>Cross two heterozygous individuals and show the results in a Punnett Square. </vt:lpstr>
      <vt:lpstr>Probabilities Predict Averages </vt:lpstr>
      <vt:lpstr>11-3 EXPLORING MENDELIAN GENETICS </vt:lpstr>
      <vt:lpstr>Dihybrid Cross</vt:lpstr>
      <vt:lpstr>DIHYBRID CROSS</vt:lpstr>
      <vt:lpstr>DIHYBRID ON YOUR OWN.</vt:lpstr>
      <vt:lpstr>RESULTS</vt:lpstr>
      <vt:lpstr>Summary of Mendel’s Principles </vt:lpstr>
      <vt:lpstr>Beyond Dominant and Recessive</vt:lpstr>
      <vt:lpstr>Beyond Dominant and Recessive</vt:lpstr>
      <vt:lpstr>CODOMINANCE</vt:lpstr>
      <vt:lpstr>Multiple Alleles</vt:lpstr>
      <vt:lpstr>Polygenic Traits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GENETICS</dc:title>
  <dc:creator>Sally</dc:creator>
  <cp:lastModifiedBy>scollins</cp:lastModifiedBy>
  <cp:revision>110</cp:revision>
  <dcterms:created xsi:type="dcterms:W3CDTF">2010-03-10T13:34:58Z</dcterms:created>
  <dcterms:modified xsi:type="dcterms:W3CDTF">2011-03-14T12:08:57Z</dcterms:modified>
</cp:coreProperties>
</file>